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7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4" name="Google Shape;104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9" name="Google Shape;109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5" name="Google Shape;115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1" name="Google Shape;121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8" name="Google Shape;128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5" name="Google Shape;135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1" name="Google Shape;141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23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4" name="Google Shape;154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1" name="Google Shape;161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" name="Google Shape;57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8" name="Google Shape;168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4" name="Google Shape;174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9" name="Google Shape;179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" name="Google Shape;62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" name="Google Shape;67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1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12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" name="Google Shape;84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0" name="Google Shape;90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6" name="Google Shape;96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1" name="Google Shape;11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4" name="Google Shape;14;p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jpg"/><Relationship Id="rId4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jpg"/><Relationship Id="rId4" Type="http://schemas.openxmlformats.org/officeDocument/2006/relationships/image" Target="../media/image1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png"/><Relationship Id="rId4" Type="http://schemas.openxmlformats.org/officeDocument/2006/relationships/image" Target="../media/image2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7425" y="0"/>
            <a:ext cx="624666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51432" y="152400"/>
            <a:ext cx="6228572" cy="4838700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23"/>
          <p:cNvPicPr preferRelativeResize="0"/>
          <p:nvPr/>
        </p:nvPicPr>
        <p:blipFill rotWithShape="1">
          <a:blip r:embed="rId3">
            <a:alphaModFix/>
          </a:blip>
          <a:srcRect b="4801" l="0" r="0" t="0"/>
          <a:stretch/>
        </p:blipFill>
        <p:spPr>
          <a:xfrm>
            <a:off x="2170176" y="239054"/>
            <a:ext cx="6138672" cy="4665392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112" name="Google Shape;112;p23"/>
          <p:cNvSpPr txBox="1"/>
          <p:nvPr/>
        </p:nvSpPr>
        <p:spPr>
          <a:xfrm>
            <a:off x="118872" y="4059936"/>
            <a:ext cx="1947672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With Xiao Jun 蕭軍 at a Xiao Hong 蕭紅 memorial in the early 1980s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8095" y="183387"/>
            <a:ext cx="3613905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69280" y="183387"/>
            <a:ext cx="3061706" cy="477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5"/>
          <p:cNvSpPr txBox="1"/>
          <p:nvPr/>
        </p:nvSpPr>
        <p:spPr>
          <a:xfrm>
            <a:off x="92950" y="185900"/>
            <a:ext cx="4260300" cy="43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4" name="Google Shape;124;p25"/>
          <p:cNvPicPr preferRelativeResize="0"/>
          <p:nvPr/>
        </p:nvPicPr>
        <p:blipFill rotWithShape="1">
          <a:blip r:embed="rId3">
            <a:alphaModFix/>
          </a:blip>
          <a:srcRect b="0" l="10340" r="8399" t="0"/>
          <a:stretch/>
        </p:blipFill>
        <p:spPr>
          <a:xfrm>
            <a:off x="2417675" y="185900"/>
            <a:ext cx="5421686" cy="4779203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125" name="Google Shape;125;p25"/>
          <p:cNvSpPr txBox="1"/>
          <p:nvPr/>
        </p:nvSpPr>
        <p:spPr>
          <a:xfrm>
            <a:off x="322730" y="4294094"/>
            <a:ext cx="2479985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Kai-yu Hsu with               Shen Congwen 沈從文           (1902-1988) at SFSU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6"/>
          <p:cNvSpPr txBox="1"/>
          <p:nvPr/>
        </p:nvSpPr>
        <p:spPr>
          <a:xfrm>
            <a:off x="92950" y="185900"/>
            <a:ext cx="4260300" cy="43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26"/>
          <p:cNvSpPr txBox="1"/>
          <p:nvPr/>
        </p:nvSpPr>
        <p:spPr>
          <a:xfrm>
            <a:off x="308027" y="4306824"/>
            <a:ext cx="2807208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With Cao Yu 曹禺 (1910-1996)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at Eastwind Books in Berkeley in the 1980s</a:t>
            </a:r>
            <a:endParaRPr/>
          </a:p>
        </p:txBody>
      </p:sp>
      <p:pic>
        <p:nvPicPr>
          <p:cNvPr descr="A group of men in suits talking&#10;&#10;Description automatically generated" id="132" name="Google Shape;132;p26"/>
          <p:cNvPicPr preferRelativeResize="0"/>
          <p:nvPr/>
        </p:nvPicPr>
        <p:blipFill rotWithShape="1">
          <a:blip r:embed="rId3">
            <a:alphaModFix/>
          </a:blip>
          <a:srcRect b="0" l="0" r="6714" t="10433"/>
          <a:stretch/>
        </p:blipFill>
        <p:spPr>
          <a:xfrm>
            <a:off x="3254629" y="135027"/>
            <a:ext cx="3578693" cy="4873445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75104" y="185101"/>
            <a:ext cx="6681985" cy="4773298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138" name="Google Shape;138;p27"/>
          <p:cNvSpPr txBox="1"/>
          <p:nvPr/>
        </p:nvSpPr>
        <p:spPr>
          <a:xfrm>
            <a:off x="64008" y="3410712"/>
            <a:ext cx="1792224" cy="16004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At SF State in 1985 with Feng Jicai 馮驥才 (front) and Zhang Xianliang 張賢亮, author of </a:t>
            </a:r>
            <a:r>
              <a:rPr b="0" i="1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Half of Man is Woman</a:t>
            </a: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《男人的一半是女人》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ouple of men sitting outside&#10;&#10;Description automatically generated" id="143" name="Google Shape;143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60814" y="217805"/>
            <a:ext cx="6636164" cy="4259430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144" name="Google Shape;144;p28"/>
          <p:cNvSpPr txBox="1"/>
          <p:nvPr/>
        </p:nvSpPr>
        <p:spPr>
          <a:xfrm>
            <a:off x="2313046" y="4608719"/>
            <a:ext cx="415636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With Huang Chunming 黃春明 (b. 1935) in 1979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white and green sign with a red apple&#10;&#10;Description automatically generated" id="145" name="Google Shape;145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146" y="157942"/>
            <a:ext cx="2178163" cy="31567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erson in a suit sitting in front of a computer&#10;&#10;Description automatically generated" id="150" name="Google Shape;150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4656" y="321052"/>
            <a:ext cx="6506756" cy="4501395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151" name="Google Shape;151;p29"/>
          <p:cNvSpPr txBox="1"/>
          <p:nvPr/>
        </p:nvSpPr>
        <p:spPr>
          <a:xfrm>
            <a:off x="7324163" y="304799"/>
            <a:ext cx="175560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November 10, 2014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At SFSU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30"/>
          <p:cNvPicPr preferRelativeResize="0"/>
          <p:nvPr/>
        </p:nvPicPr>
        <p:blipFill rotWithShape="1">
          <a:blip r:embed="rId3">
            <a:alphaModFix/>
          </a:blip>
          <a:srcRect b="68572" l="61519" r="10146" t="8518"/>
          <a:stretch/>
        </p:blipFill>
        <p:spPr>
          <a:xfrm>
            <a:off x="1548774" y="176022"/>
            <a:ext cx="4603985" cy="4791456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157" name="Google Shape;157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16173" y="147875"/>
            <a:ext cx="2695294" cy="4083468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30"/>
          <p:cNvSpPr txBox="1"/>
          <p:nvPr/>
        </p:nvSpPr>
        <p:spPr>
          <a:xfrm>
            <a:off x="0" y="4440219"/>
            <a:ext cx="1487908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Pai Hsien-yung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白先勇 (b. 1937)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31"/>
          <p:cNvPicPr preferRelativeResize="0"/>
          <p:nvPr/>
        </p:nvPicPr>
        <p:blipFill rotWithShape="1">
          <a:blip r:embed="rId3">
            <a:alphaModFix/>
          </a:blip>
          <a:srcRect b="0" l="0" r="6222" t="20896"/>
          <a:stretch/>
        </p:blipFill>
        <p:spPr>
          <a:xfrm>
            <a:off x="2552919" y="179879"/>
            <a:ext cx="6386213" cy="4069391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164" name="Google Shape;164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2115" y="117124"/>
            <a:ext cx="2270803" cy="3468757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31"/>
          <p:cNvSpPr txBox="1"/>
          <p:nvPr/>
        </p:nvSpPr>
        <p:spPr>
          <a:xfrm>
            <a:off x="142115" y="3657600"/>
            <a:ext cx="238398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With Mo Yan 莫言 (b. 1955)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 rotWithShape="1">
          <a:blip r:embed="rId3">
            <a:alphaModFix/>
          </a:blip>
          <a:srcRect b="6805" l="4085" r="6697" t="9105"/>
          <a:stretch/>
        </p:blipFill>
        <p:spPr>
          <a:xfrm>
            <a:off x="886968" y="82296"/>
            <a:ext cx="7370064" cy="49789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32"/>
          <p:cNvPicPr preferRelativeResize="0"/>
          <p:nvPr/>
        </p:nvPicPr>
        <p:blipFill rotWithShape="1">
          <a:blip r:embed="rId3">
            <a:alphaModFix/>
          </a:blip>
          <a:srcRect b="18677" l="5734" r="27323" t="19993"/>
          <a:stretch/>
        </p:blipFill>
        <p:spPr>
          <a:xfrm>
            <a:off x="2569464" y="120829"/>
            <a:ext cx="3730752" cy="4901842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171" name="Google Shape;171;p32"/>
          <p:cNvSpPr txBox="1"/>
          <p:nvPr/>
        </p:nvSpPr>
        <p:spPr>
          <a:xfrm>
            <a:off x="71562" y="4754875"/>
            <a:ext cx="246574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Professor Kai-yu Hsu 許芥昱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33"/>
          <p:cNvPicPr preferRelativeResize="0"/>
          <p:nvPr/>
        </p:nvPicPr>
        <p:blipFill rotWithShape="1">
          <a:blip r:embed="rId3">
            <a:alphaModFix/>
          </a:blip>
          <a:srcRect b="2916" l="43321" r="17130" t="9449"/>
          <a:stretch/>
        </p:blipFill>
        <p:spPr>
          <a:xfrm>
            <a:off x="3469341" y="130361"/>
            <a:ext cx="3065930" cy="4882777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34"/>
          <p:cNvPicPr preferRelativeResize="0"/>
          <p:nvPr/>
        </p:nvPicPr>
        <p:blipFill rotWithShape="1">
          <a:blip r:embed="rId3">
            <a:alphaModFix/>
          </a:blip>
          <a:srcRect b="0" l="8175" r="12602" t="0"/>
          <a:stretch/>
        </p:blipFill>
        <p:spPr>
          <a:xfrm>
            <a:off x="310897" y="152400"/>
            <a:ext cx="1536192" cy="482515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34"/>
          <p:cNvSpPr txBox="1"/>
          <p:nvPr/>
        </p:nvSpPr>
        <p:spPr>
          <a:xfrm>
            <a:off x="2215425" y="76200"/>
            <a:ext cx="6165900" cy="24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636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青山橫北郭，白水遶東城</a:t>
            </a:r>
            <a:endParaRPr b="0" i="0" sz="2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636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此地一為別，孤蓬萬里征</a:t>
            </a:r>
            <a:endParaRPr b="0" i="0" sz="2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636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浮雲遊子意，落日故人情</a:t>
            </a:r>
            <a:endParaRPr b="0" i="0" sz="2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636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揮手自此去，蕭蕭斑馬鳴</a:t>
            </a:r>
            <a:endParaRPr b="0" i="0" sz="2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636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636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Green hills lay across the northern wall,</a:t>
            </a:r>
            <a:endParaRPr b="0" i="0" sz="2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636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Clear waters wind around the east city.</a:t>
            </a:r>
            <a:endParaRPr b="0" i="0" sz="2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636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Here we part, a solitary skiff —</a:t>
            </a:r>
            <a:endParaRPr b="0" i="0" sz="2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636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Traveling a thousand miles.</a:t>
            </a:r>
            <a:endParaRPr b="0" i="0" sz="2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636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 floating cloud conveys my thoughts, </a:t>
            </a:r>
            <a:endParaRPr b="0" i="0" sz="2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636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setting sun illumes our friendship.</a:t>
            </a:r>
            <a:endParaRPr b="0" i="0" sz="2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636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 wave my hand as you depart —</a:t>
            </a:r>
            <a:endParaRPr b="0" i="0" sz="2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636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Accompanied by my steed’s sad cry.</a:t>
            </a:r>
            <a:endParaRPr b="0" i="0" sz="2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311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3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3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/>
          <p:cNvPicPr preferRelativeResize="0"/>
          <p:nvPr/>
        </p:nvPicPr>
        <p:blipFill rotWithShape="1">
          <a:blip r:embed="rId3">
            <a:alphaModFix/>
          </a:blip>
          <a:srcRect b="3558" l="3886" r="3227" t="4030"/>
          <a:stretch/>
        </p:blipFill>
        <p:spPr>
          <a:xfrm>
            <a:off x="1444752" y="137159"/>
            <a:ext cx="5431535" cy="48920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6"/>
          <p:cNvPicPr preferRelativeResize="0"/>
          <p:nvPr/>
        </p:nvPicPr>
        <p:blipFill rotWithShape="1">
          <a:blip r:embed="rId3">
            <a:alphaModFix/>
          </a:blip>
          <a:srcRect b="18677" l="5734" r="27323" t="19993"/>
          <a:stretch/>
        </p:blipFill>
        <p:spPr>
          <a:xfrm>
            <a:off x="2843786" y="120829"/>
            <a:ext cx="3730752" cy="4901842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70" name="Google Shape;70;p16"/>
          <p:cNvSpPr txBox="1"/>
          <p:nvPr/>
        </p:nvSpPr>
        <p:spPr>
          <a:xfrm>
            <a:off x="854696" y="4547259"/>
            <a:ext cx="247802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Professor Kai-yu Hsu           許芥昱 (1922-1982)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7"/>
          <p:cNvPicPr preferRelativeResize="0"/>
          <p:nvPr/>
        </p:nvPicPr>
        <p:blipFill rotWithShape="1">
          <a:blip r:embed="rId3">
            <a:alphaModFix/>
          </a:blip>
          <a:srcRect b="22270" l="4502" r="4482" t="1763"/>
          <a:stretch/>
        </p:blipFill>
        <p:spPr>
          <a:xfrm>
            <a:off x="2221992" y="82296"/>
            <a:ext cx="4892040" cy="49161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-up of a person&#10;&#10;Description automatically generated" id="80" name="Google Shape;80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28748" y="223048"/>
            <a:ext cx="6300096" cy="4531223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81" name="Google Shape;81;p18"/>
          <p:cNvSpPr txBox="1"/>
          <p:nvPr/>
        </p:nvSpPr>
        <p:spPr>
          <a:xfrm>
            <a:off x="98611" y="4491319"/>
            <a:ext cx="245291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Xiao Hong 蕭紅 (1911-1942)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/>
          <p:nvPr/>
        </p:nvSpPr>
        <p:spPr>
          <a:xfrm>
            <a:off x="92950" y="185900"/>
            <a:ext cx="4260300" cy="43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" name="Google Shape;87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17319" y="125744"/>
            <a:ext cx="6875719" cy="4892011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20"/>
          <p:cNvPicPr preferRelativeResize="0"/>
          <p:nvPr/>
        </p:nvPicPr>
        <p:blipFill rotWithShape="1">
          <a:blip r:embed="rId3">
            <a:alphaModFix/>
          </a:blip>
          <a:srcRect b="68249" l="62455" r="2636" t="8861"/>
          <a:stretch/>
        </p:blipFill>
        <p:spPr>
          <a:xfrm>
            <a:off x="2566215" y="175596"/>
            <a:ext cx="5677728" cy="4792307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93" name="Google Shape;93;p20"/>
          <p:cNvSpPr txBox="1"/>
          <p:nvPr/>
        </p:nvSpPr>
        <p:spPr>
          <a:xfrm>
            <a:off x="161365" y="4482353"/>
            <a:ext cx="229496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Grave of Xiao Hong 蕭紅 in Hong Kong,1980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1"/>
          <p:cNvPicPr preferRelativeResize="0"/>
          <p:nvPr/>
        </p:nvPicPr>
        <p:blipFill rotWithShape="1">
          <a:blip r:embed="rId3">
            <a:alphaModFix/>
          </a:blip>
          <a:srcRect b="67045" l="38176" r="0" t="0"/>
          <a:stretch/>
        </p:blipFill>
        <p:spPr>
          <a:xfrm>
            <a:off x="1276958" y="122675"/>
            <a:ext cx="7138860" cy="489815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21"/>
          <p:cNvSpPr txBox="1"/>
          <p:nvPr/>
        </p:nvSpPr>
        <p:spPr>
          <a:xfrm>
            <a:off x="61975" y="77450"/>
            <a:ext cx="5560800" cy="14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21"/>
          <p:cNvSpPr txBox="1"/>
          <p:nvPr/>
        </p:nvSpPr>
        <p:spPr>
          <a:xfrm>
            <a:off x="3499499" y="2308301"/>
            <a:ext cx="5034900" cy="25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21"/>
          <p:cNvSpPr txBox="1"/>
          <p:nvPr/>
        </p:nvSpPr>
        <p:spPr>
          <a:xfrm>
            <a:off x="528920" y="4670612"/>
            <a:ext cx="639919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1981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